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82" r:id="rId2"/>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FFFF99"/>
    <a:srgbClr val="DAEA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2" autoAdjust="0"/>
    <p:restoredTop sz="99496" autoAdjust="0"/>
  </p:normalViewPr>
  <p:slideViewPr>
    <p:cSldViewPr>
      <p:cViewPr>
        <p:scale>
          <a:sx n="100" d="100"/>
          <a:sy n="100" d="100"/>
        </p:scale>
        <p:origin x="-474" y="-72"/>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531BF5A-E3B1-4363-963D-1B0EA247CD64}" type="datetimeFigureOut">
              <a:rPr lang="en-GB" smtClean="0"/>
              <a:t>07/02/2013</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EE22D44-B1A6-4ECA-9F13-7EFD315ED67D}" type="slidenum">
              <a:rPr lang="en-GB" smtClean="0"/>
              <a:t>‹#›</a:t>
            </a:fld>
            <a:endParaRPr lang="en-GB"/>
          </a:p>
        </p:txBody>
      </p:sp>
    </p:spTree>
    <p:extLst>
      <p:ext uri="{BB962C8B-B14F-4D97-AF65-F5344CB8AC3E}">
        <p14:creationId xmlns:p14="http://schemas.microsoft.com/office/powerpoint/2010/main" val="294759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8EFCBD0-176F-4D58-9B56-7EC111CB4456}" type="datetimeFigureOut">
              <a:rPr lang="en-GB" smtClean="0"/>
              <a:t>07/02/2013</a:t>
            </a:fld>
            <a:endParaRPr lang="en-GB"/>
          </a:p>
        </p:txBody>
      </p:sp>
      <p:sp>
        <p:nvSpPr>
          <p:cNvPr id="4" name="Slide Image Placeholder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972D6E2-01FF-4FA3-97D2-3940A8E7C9E7}" type="slidenum">
              <a:rPr lang="en-GB" smtClean="0"/>
              <a:t>‹#›</a:t>
            </a:fld>
            <a:endParaRPr lang="en-GB"/>
          </a:p>
        </p:txBody>
      </p:sp>
    </p:spTree>
    <p:extLst>
      <p:ext uri="{BB962C8B-B14F-4D97-AF65-F5344CB8AC3E}">
        <p14:creationId xmlns:p14="http://schemas.microsoft.com/office/powerpoint/2010/main" val="2989934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972D6E2-01FF-4FA3-97D2-3940A8E7C9E7}" type="slidenum">
              <a:rPr lang="en-GB" smtClean="0"/>
              <a:t>1</a:t>
            </a:fld>
            <a:endParaRPr lang="en-GB"/>
          </a:p>
        </p:txBody>
      </p:sp>
    </p:spTree>
    <p:extLst>
      <p:ext uri="{BB962C8B-B14F-4D97-AF65-F5344CB8AC3E}">
        <p14:creationId xmlns:p14="http://schemas.microsoft.com/office/powerpoint/2010/main" val="185608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9A89D4-CC7B-4BE9-8B5E-946B1A871780}" type="datetimeFigureOut">
              <a:rPr lang="en-GB" smtClean="0"/>
              <a:t>07/02/2013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326410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9A89D4-CC7B-4BE9-8B5E-946B1A871780}" type="datetimeFigureOut">
              <a:rPr lang="en-GB" smtClean="0"/>
              <a:t>07/02/2013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1955198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9A89D4-CC7B-4BE9-8B5E-946B1A871780}" type="datetimeFigureOut">
              <a:rPr lang="en-GB" smtClean="0"/>
              <a:t>07/02/2013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145728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9A89D4-CC7B-4BE9-8B5E-946B1A871780}" type="datetimeFigureOut">
              <a:rPr lang="en-GB" smtClean="0"/>
              <a:t>07/02/2013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1395805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A89D4-CC7B-4BE9-8B5E-946B1A871780}" type="datetimeFigureOut">
              <a:rPr lang="en-GB" smtClean="0"/>
              <a:t>07/02/2013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44505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9A89D4-CC7B-4BE9-8B5E-946B1A871780}" type="datetimeFigureOut">
              <a:rPr lang="en-GB" smtClean="0"/>
              <a:t>07/02/2013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380823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9A89D4-CC7B-4BE9-8B5E-946B1A871780}" type="datetimeFigureOut">
              <a:rPr lang="en-GB" smtClean="0"/>
              <a:t>07/02/2013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67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9A89D4-CC7B-4BE9-8B5E-946B1A871780}" type="datetimeFigureOut">
              <a:rPr lang="en-GB" smtClean="0"/>
              <a:t>07/02/2013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349169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A89D4-CC7B-4BE9-8B5E-946B1A871780}" type="datetimeFigureOut">
              <a:rPr lang="en-GB" smtClean="0"/>
              <a:t>07/02/2013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222330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A89D4-CC7B-4BE9-8B5E-946B1A871780}" type="datetimeFigureOut">
              <a:rPr lang="en-GB" smtClean="0"/>
              <a:t>07/02/2013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175627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A89D4-CC7B-4BE9-8B5E-946B1A871780}" type="datetimeFigureOut">
              <a:rPr lang="en-GB" smtClean="0"/>
              <a:t>07/02/2013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B3AAA1-E6ED-4386-9086-13706BB793EF}" type="slidenum">
              <a:rPr lang="en-GB" smtClean="0"/>
              <a:t>‹#›</a:t>
            </a:fld>
            <a:endParaRPr lang="en-GB"/>
          </a:p>
        </p:txBody>
      </p:sp>
    </p:spTree>
    <p:extLst>
      <p:ext uri="{BB962C8B-B14F-4D97-AF65-F5344CB8AC3E}">
        <p14:creationId xmlns:p14="http://schemas.microsoft.com/office/powerpoint/2010/main" val="66605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819A89D4-CC7B-4BE9-8B5E-946B1A871780}" type="datetimeFigureOut">
              <a:rPr lang="en-GB" smtClean="0"/>
              <a:t>07/02/2013</a:t>
            </a:fld>
            <a:endParaRPr lang="en-GB"/>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5B3AAA1-E6ED-4386-9086-13706BB793EF}" type="slidenum">
              <a:rPr lang="en-GB" smtClean="0"/>
              <a:t>‹#›</a:t>
            </a:fld>
            <a:endParaRPr lang="en-GB"/>
          </a:p>
        </p:txBody>
      </p:sp>
    </p:spTree>
    <p:extLst>
      <p:ext uri="{BB962C8B-B14F-4D97-AF65-F5344CB8AC3E}">
        <p14:creationId xmlns:p14="http://schemas.microsoft.com/office/powerpoint/2010/main" val="2705338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481" y="175040"/>
            <a:ext cx="6146823" cy="892552"/>
          </a:xfrm>
          <a:prstGeom prst="rect">
            <a:avLst/>
          </a:prstGeom>
          <a:noFill/>
        </p:spPr>
        <p:txBody>
          <a:bodyPr wrap="square" rtlCol="0">
            <a:spAutoFit/>
          </a:bodyPr>
          <a:lstStyle/>
          <a:p>
            <a:r>
              <a:rPr lang="en-GB" sz="2000" b="1" dirty="0" smtClean="0">
                <a:solidFill>
                  <a:srgbClr val="0070C0"/>
                </a:solidFill>
                <a:cs typeface="Aharoni" pitchFamily="2" charset="-79"/>
              </a:rPr>
              <a:t>Application Form – Club Coach Certificate</a:t>
            </a:r>
            <a:endParaRPr lang="en-GB" sz="2000" b="1" dirty="0">
              <a:solidFill>
                <a:srgbClr val="0070C0"/>
              </a:solidFill>
              <a:cs typeface="Aharoni" pitchFamily="2" charset="-79"/>
            </a:endParaRPr>
          </a:p>
          <a:p>
            <a:endParaRPr lang="en-GB" sz="3200" b="1" dirty="0" smtClean="0">
              <a:solidFill>
                <a:srgbClr val="0070C0"/>
              </a:solidFill>
              <a:cs typeface="Aharoni" pitchFamily="2" charset="-79"/>
            </a:endParaRPr>
          </a:p>
        </p:txBody>
      </p:sp>
      <p:sp>
        <p:nvSpPr>
          <p:cNvPr id="5" name="TextBox 4"/>
          <p:cNvSpPr txBox="1"/>
          <p:nvPr/>
        </p:nvSpPr>
        <p:spPr>
          <a:xfrm>
            <a:off x="106363" y="535250"/>
            <a:ext cx="6560511" cy="246221"/>
          </a:xfrm>
          <a:prstGeom prst="rect">
            <a:avLst/>
          </a:prstGeom>
          <a:noFill/>
        </p:spPr>
        <p:txBody>
          <a:bodyPr wrap="square" rtlCol="0">
            <a:spAutoFit/>
          </a:bodyPr>
          <a:lstStyle/>
          <a:p>
            <a:r>
              <a:rPr lang="en-GB" sz="1000" b="1" dirty="0" smtClean="0"/>
              <a:t>Please complete the form in block capitals and return to Scottish Amateur FA, Hampden Park, Glasgow </a:t>
            </a:r>
            <a:endParaRPr lang="en-GB" sz="1000" b="1" dirty="0"/>
          </a:p>
        </p:txBody>
      </p:sp>
      <p:sp>
        <p:nvSpPr>
          <p:cNvPr id="44" name="Rectangle 43"/>
          <p:cNvSpPr/>
          <p:nvPr/>
        </p:nvSpPr>
        <p:spPr>
          <a:xfrm>
            <a:off x="188640" y="920552"/>
            <a:ext cx="6480720" cy="312035"/>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5" name="Rectangle 44"/>
          <p:cNvSpPr/>
          <p:nvPr/>
        </p:nvSpPr>
        <p:spPr>
          <a:xfrm>
            <a:off x="188640" y="1310595"/>
            <a:ext cx="6480720" cy="312035"/>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p:cNvSpPr/>
          <p:nvPr/>
        </p:nvSpPr>
        <p:spPr>
          <a:xfrm>
            <a:off x="188640" y="1700638"/>
            <a:ext cx="6480720" cy="31203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p:cNvSpPr/>
          <p:nvPr/>
        </p:nvSpPr>
        <p:spPr>
          <a:xfrm>
            <a:off x="188640" y="2090683"/>
            <a:ext cx="6480720" cy="267376"/>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p:cNvSpPr/>
          <p:nvPr/>
        </p:nvSpPr>
        <p:spPr>
          <a:xfrm>
            <a:off x="188640" y="2432720"/>
            <a:ext cx="6480720" cy="275831"/>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p:cNvSpPr/>
          <p:nvPr/>
        </p:nvSpPr>
        <p:spPr>
          <a:xfrm>
            <a:off x="188640" y="2774106"/>
            <a:ext cx="6480720" cy="264101"/>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Rectangle 49"/>
          <p:cNvSpPr/>
          <p:nvPr/>
        </p:nvSpPr>
        <p:spPr>
          <a:xfrm>
            <a:off x="188640" y="3080792"/>
            <a:ext cx="6480720" cy="312035"/>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p:cNvSpPr/>
          <p:nvPr/>
        </p:nvSpPr>
        <p:spPr>
          <a:xfrm>
            <a:off x="188640" y="3440832"/>
            <a:ext cx="6480720" cy="312035"/>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TextBox 51"/>
          <p:cNvSpPr txBox="1"/>
          <p:nvPr/>
        </p:nvSpPr>
        <p:spPr>
          <a:xfrm>
            <a:off x="188640" y="959870"/>
            <a:ext cx="6408712" cy="215444"/>
          </a:xfrm>
          <a:prstGeom prst="rect">
            <a:avLst/>
          </a:prstGeom>
          <a:noFill/>
        </p:spPr>
        <p:txBody>
          <a:bodyPr wrap="square" rtlCol="0">
            <a:spAutoFit/>
          </a:bodyPr>
          <a:lstStyle/>
          <a:p>
            <a:pPr>
              <a:tabLst>
                <a:tab pos="719138" algn="l"/>
                <a:tab pos="1433513" algn="l"/>
                <a:tab pos="2152650" algn="l"/>
                <a:tab pos="2871788" algn="l"/>
              </a:tabLst>
            </a:pPr>
            <a:r>
              <a:rPr lang="en-GB" sz="800" dirty="0" smtClean="0"/>
              <a:t>Title:	Mr	Mrs	Miss	Ms	</a:t>
            </a:r>
            <a:endParaRPr lang="en-GB" sz="800" dirty="0"/>
          </a:p>
        </p:txBody>
      </p:sp>
      <p:sp>
        <p:nvSpPr>
          <p:cNvPr id="53" name="Rectangle 52"/>
          <p:cNvSpPr/>
          <p:nvPr/>
        </p:nvSpPr>
        <p:spPr>
          <a:xfrm>
            <a:off x="1236787" y="998561"/>
            <a:ext cx="144016" cy="15601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Rectangle 53"/>
          <p:cNvSpPr/>
          <p:nvPr/>
        </p:nvSpPr>
        <p:spPr>
          <a:xfrm>
            <a:off x="1988840" y="998561"/>
            <a:ext cx="144016" cy="15601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5" name="Rectangle 54"/>
          <p:cNvSpPr/>
          <p:nvPr/>
        </p:nvSpPr>
        <p:spPr>
          <a:xfrm>
            <a:off x="2780928" y="998561"/>
            <a:ext cx="144016" cy="15601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6" name="Rectangle 55"/>
          <p:cNvSpPr/>
          <p:nvPr/>
        </p:nvSpPr>
        <p:spPr>
          <a:xfrm>
            <a:off x="3429000" y="998561"/>
            <a:ext cx="144016" cy="15601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TextBox 56"/>
          <p:cNvSpPr txBox="1"/>
          <p:nvPr/>
        </p:nvSpPr>
        <p:spPr>
          <a:xfrm>
            <a:off x="188640" y="1383772"/>
            <a:ext cx="6408712" cy="215444"/>
          </a:xfrm>
          <a:prstGeom prst="rect">
            <a:avLst/>
          </a:prstGeom>
          <a:noFill/>
        </p:spPr>
        <p:txBody>
          <a:bodyPr wrap="square" rtlCol="0">
            <a:spAutoFit/>
          </a:bodyPr>
          <a:lstStyle/>
          <a:p>
            <a:pPr>
              <a:tabLst>
                <a:tab pos="2871788" algn="l"/>
              </a:tabLst>
            </a:pPr>
            <a:r>
              <a:rPr lang="en-GB" sz="800" dirty="0" smtClean="0"/>
              <a:t>Surname:</a:t>
            </a:r>
            <a:r>
              <a:rPr lang="en-GB" sz="800" dirty="0"/>
              <a:t>	</a:t>
            </a:r>
            <a:r>
              <a:rPr lang="en-GB" sz="800" dirty="0" smtClean="0"/>
              <a:t>First Name:</a:t>
            </a:r>
            <a:endParaRPr lang="en-GB" sz="800" dirty="0"/>
          </a:p>
        </p:txBody>
      </p:sp>
      <p:sp>
        <p:nvSpPr>
          <p:cNvPr id="58" name="TextBox 57"/>
          <p:cNvSpPr txBox="1"/>
          <p:nvPr/>
        </p:nvSpPr>
        <p:spPr>
          <a:xfrm>
            <a:off x="188640" y="1700638"/>
            <a:ext cx="6408712" cy="215444"/>
          </a:xfrm>
          <a:prstGeom prst="rect">
            <a:avLst/>
          </a:prstGeom>
          <a:noFill/>
          <a:ln>
            <a:noFill/>
          </a:ln>
        </p:spPr>
        <p:txBody>
          <a:bodyPr wrap="square" rtlCol="0">
            <a:spAutoFit/>
          </a:bodyPr>
          <a:lstStyle/>
          <a:p>
            <a:pPr>
              <a:tabLst>
                <a:tab pos="2871788" algn="l"/>
              </a:tabLst>
            </a:pPr>
            <a:r>
              <a:rPr lang="en-GB" sz="800" dirty="0" smtClean="0"/>
              <a:t>E-mail:</a:t>
            </a:r>
            <a:endParaRPr lang="en-GB" sz="800" dirty="0"/>
          </a:p>
        </p:txBody>
      </p:sp>
      <p:sp>
        <p:nvSpPr>
          <p:cNvPr id="59" name="TextBox 58"/>
          <p:cNvSpPr txBox="1"/>
          <p:nvPr/>
        </p:nvSpPr>
        <p:spPr>
          <a:xfrm>
            <a:off x="188640" y="2072680"/>
            <a:ext cx="6408712" cy="215444"/>
          </a:xfrm>
          <a:prstGeom prst="rect">
            <a:avLst/>
          </a:prstGeom>
          <a:noFill/>
        </p:spPr>
        <p:txBody>
          <a:bodyPr wrap="square" rtlCol="0">
            <a:spAutoFit/>
          </a:bodyPr>
          <a:lstStyle/>
          <a:p>
            <a:pPr>
              <a:tabLst>
                <a:tab pos="2871788" algn="l"/>
              </a:tabLst>
            </a:pPr>
            <a:r>
              <a:rPr lang="en-GB" sz="800" dirty="0" smtClean="0"/>
              <a:t>Home telephone:	Daytime telephone:</a:t>
            </a:r>
            <a:r>
              <a:rPr lang="en-GB" sz="800" dirty="0"/>
              <a:t>	</a:t>
            </a:r>
          </a:p>
        </p:txBody>
      </p:sp>
      <p:sp>
        <p:nvSpPr>
          <p:cNvPr id="60" name="TextBox 59"/>
          <p:cNvSpPr txBox="1"/>
          <p:nvPr/>
        </p:nvSpPr>
        <p:spPr>
          <a:xfrm>
            <a:off x="188640" y="2462913"/>
            <a:ext cx="6408712" cy="215444"/>
          </a:xfrm>
          <a:prstGeom prst="rect">
            <a:avLst/>
          </a:prstGeom>
          <a:noFill/>
        </p:spPr>
        <p:txBody>
          <a:bodyPr wrap="square" rtlCol="0">
            <a:spAutoFit/>
          </a:bodyPr>
          <a:lstStyle/>
          <a:p>
            <a:pPr>
              <a:tabLst>
                <a:tab pos="2871788" algn="l"/>
              </a:tabLst>
            </a:pPr>
            <a:r>
              <a:rPr lang="en-GB" sz="800" dirty="0" smtClean="0"/>
              <a:t>Full address:	</a:t>
            </a:r>
            <a:r>
              <a:rPr lang="en-GB" sz="800" dirty="0"/>
              <a:t>	</a:t>
            </a:r>
            <a:r>
              <a:rPr lang="en-GB" sz="800" dirty="0" smtClean="0"/>
              <a:t>                   </a:t>
            </a:r>
            <a:endParaRPr lang="en-GB" sz="800" dirty="0"/>
          </a:p>
        </p:txBody>
      </p:sp>
      <p:sp>
        <p:nvSpPr>
          <p:cNvPr id="61" name="TextBox 60"/>
          <p:cNvSpPr txBox="1"/>
          <p:nvPr/>
        </p:nvSpPr>
        <p:spPr>
          <a:xfrm>
            <a:off x="188640" y="2822763"/>
            <a:ext cx="6408712" cy="215444"/>
          </a:xfrm>
          <a:prstGeom prst="rect">
            <a:avLst/>
          </a:prstGeom>
          <a:noFill/>
        </p:spPr>
        <p:txBody>
          <a:bodyPr wrap="square" rtlCol="0">
            <a:spAutoFit/>
          </a:bodyPr>
          <a:lstStyle/>
          <a:p>
            <a:pPr>
              <a:tabLst>
                <a:tab pos="2871788" algn="l"/>
              </a:tabLst>
            </a:pPr>
            <a:r>
              <a:rPr lang="en-GB" sz="800" dirty="0" smtClean="0"/>
              <a:t>	Postcode:	</a:t>
            </a:r>
            <a:r>
              <a:rPr lang="en-GB" sz="800" dirty="0"/>
              <a:t>	</a:t>
            </a:r>
          </a:p>
        </p:txBody>
      </p:sp>
      <p:sp>
        <p:nvSpPr>
          <p:cNvPr id="62" name="TextBox 61"/>
          <p:cNvSpPr txBox="1"/>
          <p:nvPr/>
        </p:nvSpPr>
        <p:spPr>
          <a:xfrm>
            <a:off x="188640" y="3137903"/>
            <a:ext cx="6408712" cy="215444"/>
          </a:xfrm>
          <a:prstGeom prst="rect">
            <a:avLst/>
          </a:prstGeom>
          <a:noFill/>
        </p:spPr>
        <p:txBody>
          <a:bodyPr wrap="square" rtlCol="0">
            <a:spAutoFit/>
          </a:bodyPr>
          <a:lstStyle/>
          <a:p>
            <a:pPr>
              <a:tabLst>
                <a:tab pos="2867025" algn="l"/>
              </a:tabLst>
            </a:pPr>
            <a:r>
              <a:rPr lang="en-GB" sz="800" dirty="0" smtClean="0"/>
              <a:t>Date of Birth:	Place of Birth:	</a:t>
            </a:r>
            <a:endParaRPr lang="en-GB" sz="800" dirty="0"/>
          </a:p>
        </p:txBody>
      </p:sp>
      <p:sp>
        <p:nvSpPr>
          <p:cNvPr id="63" name="TextBox 62"/>
          <p:cNvSpPr txBox="1"/>
          <p:nvPr/>
        </p:nvSpPr>
        <p:spPr>
          <a:xfrm>
            <a:off x="188640" y="3474667"/>
            <a:ext cx="6408712" cy="215444"/>
          </a:xfrm>
          <a:prstGeom prst="rect">
            <a:avLst/>
          </a:prstGeom>
          <a:noFill/>
        </p:spPr>
        <p:txBody>
          <a:bodyPr wrap="square" rtlCol="0">
            <a:spAutoFit/>
          </a:bodyPr>
          <a:lstStyle/>
          <a:p>
            <a:pPr>
              <a:tabLst>
                <a:tab pos="2152650" algn="l"/>
                <a:tab pos="3943350" algn="l"/>
              </a:tabLst>
            </a:pPr>
            <a:r>
              <a:rPr lang="en-GB" sz="800" dirty="0" smtClean="0"/>
              <a:t>Club:</a:t>
            </a:r>
            <a:r>
              <a:rPr lang="en-GB" sz="800" smtClean="0"/>
              <a:t>	</a:t>
            </a:r>
            <a:r>
              <a:rPr lang="en-GB" sz="800"/>
              <a:t> </a:t>
            </a:r>
            <a:r>
              <a:rPr lang="en-GB" sz="800" smtClean="0"/>
              <a:t>                               League/Association</a:t>
            </a:r>
            <a:r>
              <a:rPr lang="en-GB" sz="800" dirty="0" smtClean="0"/>
              <a:t>:	</a:t>
            </a:r>
            <a:endParaRPr lang="en-GB" sz="600" dirty="0"/>
          </a:p>
        </p:txBody>
      </p:sp>
      <p:sp>
        <p:nvSpPr>
          <p:cNvPr id="100" name="Rectangle 99"/>
          <p:cNvSpPr/>
          <p:nvPr/>
        </p:nvSpPr>
        <p:spPr>
          <a:xfrm>
            <a:off x="178371" y="3804934"/>
            <a:ext cx="6480720" cy="283970"/>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3">
                  <a:lumMod val="50000"/>
                </a:schemeClr>
              </a:solidFill>
            </a:endParaRPr>
          </a:p>
        </p:txBody>
      </p:sp>
      <p:sp>
        <p:nvSpPr>
          <p:cNvPr id="101" name="TextBox 100"/>
          <p:cNvSpPr txBox="1"/>
          <p:nvPr/>
        </p:nvSpPr>
        <p:spPr>
          <a:xfrm>
            <a:off x="143323" y="3804934"/>
            <a:ext cx="6408712" cy="215444"/>
          </a:xfrm>
          <a:prstGeom prst="rect">
            <a:avLst/>
          </a:prstGeom>
          <a:noFill/>
        </p:spPr>
        <p:txBody>
          <a:bodyPr wrap="square" rtlCol="0">
            <a:spAutoFit/>
          </a:bodyPr>
          <a:lstStyle/>
          <a:p>
            <a:pPr>
              <a:tabLst>
                <a:tab pos="2152650" algn="l"/>
                <a:tab pos="4305300" algn="l"/>
              </a:tabLst>
            </a:pPr>
            <a:r>
              <a:rPr lang="en-GB" sz="800" dirty="0" smtClean="0"/>
              <a:t>Please provide details of any medical conditions, disabilities, dietary requirements or specific needs:</a:t>
            </a:r>
            <a:r>
              <a:rPr lang="en-GB" sz="700" dirty="0" smtClean="0"/>
              <a:t>		</a:t>
            </a:r>
            <a:endParaRPr lang="en-GB" sz="700" dirty="0"/>
          </a:p>
        </p:txBody>
      </p:sp>
      <p:sp>
        <p:nvSpPr>
          <p:cNvPr id="72" name="Rectangle 71"/>
          <p:cNvSpPr/>
          <p:nvPr/>
        </p:nvSpPr>
        <p:spPr>
          <a:xfrm>
            <a:off x="125786" y="4640601"/>
            <a:ext cx="6260047" cy="292388"/>
          </a:xfrm>
          <a:prstGeom prst="rect">
            <a:avLst/>
          </a:prstGeom>
        </p:spPr>
        <p:txBody>
          <a:bodyPr wrap="none">
            <a:spAutoFit/>
          </a:bodyPr>
          <a:lstStyle/>
          <a:p>
            <a:r>
              <a:rPr lang="en-GB" sz="1300" dirty="0" smtClean="0">
                <a:latin typeface="Aharoni" pitchFamily="2" charset="-79"/>
                <a:cs typeface="Aharoni" pitchFamily="2" charset="-79"/>
              </a:rPr>
              <a:t>Course Details </a:t>
            </a:r>
            <a:r>
              <a:rPr lang="en-GB" sz="700" dirty="0" smtClean="0">
                <a:latin typeface="Aharoni" pitchFamily="2" charset="-79"/>
                <a:cs typeface="Aharoni" pitchFamily="2" charset="-79"/>
              </a:rPr>
              <a:t>(if applying for more than one course from different authorities, please complete separate forms for each authority</a:t>
            </a:r>
            <a:r>
              <a:rPr lang="en-GB" sz="800" dirty="0" smtClean="0">
                <a:latin typeface="Aharoni" pitchFamily="2" charset="-79"/>
                <a:cs typeface="Aharoni" pitchFamily="2" charset="-79"/>
              </a:rPr>
              <a:t>)</a:t>
            </a:r>
            <a:endParaRPr lang="en-GB" sz="1300" dirty="0">
              <a:latin typeface="Aharoni" pitchFamily="2" charset="-79"/>
              <a:cs typeface="Aharoni" pitchFamily="2" charset="-79"/>
            </a:endParaRPr>
          </a:p>
        </p:txBody>
      </p:sp>
      <p:sp>
        <p:nvSpPr>
          <p:cNvPr id="74" name="Rectangle 73"/>
          <p:cNvSpPr/>
          <p:nvPr/>
        </p:nvSpPr>
        <p:spPr>
          <a:xfrm>
            <a:off x="150615" y="4939312"/>
            <a:ext cx="6496050" cy="306034"/>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Rectangle 86"/>
          <p:cNvSpPr/>
          <p:nvPr/>
        </p:nvSpPr>
        <p:spPr>
          <a:xfrm>
            <a:off x="153752" y="5330471"/>
            <a:ext cx="6496050" cy="312035"/>
          </a:xfrm>
          <a:prstGeom prst="rect">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8" name="TextBox 87"/>
          <p:cNvSpPr txBox="1"/>
          <p:nvPr/>
        </p:nvSpPr>
        <p:spPr>
          <a:xfrm>
            <a:off x="197421" y="5330471"/>
            <a:ext cx="6408712" cy="338554"/>
          </a:xfrm>
          <a:prstGeom prst="rect">
            <a:avLst/>
          </a:prstGeom>
          <a:noFill/>
          <a:ln>
            <a:noFill/>
          </a:ln>
        </p:spPr>
        <p:txBody>
          <a:bodyPr wrap="square" rtlCol="0">
            <a:spAutoFit/>
          </a:bodyPr>
          <a:lstStyle/>
          <a:p>
            <a:pPr>
              <a:tabLst>
                <a:tab pos="2871788" algn="l"/>
                <a:tab pos="5383213" algn="l"/>
              </a:tabLst>
            </a:pPr>
            <a:r>
              <a:rPr lang="en-GB" sz="800" dirty="0" smtClean="0"/>
              <a:t>Date of Event/Course:	Venue:	Cost:</a:t>
            </a:r>
            <a:br>
              <a:rPr lang="en-GB" sz="800" dirty="0" smtClean="0"/>
            </a:br>
            <a:r>
              <a:rPr lang="en-GB" sz="800" dirty="0"/>
              <a:t>	</a:t>
            </a:r>
          </a:p>
        </p:txBody>
      </p:sp>
      <p:sp>
        <p:nvSpPr>
          <p:cNvPr id="162" name="Rectangle 161"/>
          <p:cNvSpPr/>
          <p:nvPr/>
        </p:nvSpPr>
        <p:spPr>
          <a:xfrm>
            <a:off x="2139008" y="5014320"/>
            <a:ext cx="144016" cy="156017"/>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4" name="TextBox 63"/>
          <p:cNvSpPr txBox="1"/>
          <p:nvPr/>
        </p:nvSpPr>
        <p:spPr>
          <a:xfrm>
            <a:off x="188640" y="5673080"/>
            <a:ext cx="6552728" cy="292388"/>
          </a:xfrm>
          <a:prstGeom prst="rect">
            <a:avLst/>
          </a:prstGeom>
          <a:noFill/>
        </p:spPr>
        <p:txBody>
          <a:bodyPr wrap="square" rtlCol="0">
            <a:spAutoFit/>
          </a:bodyPr>
          <a:lstStyle/>
          <a:p>
            <a:r>
              <a:rPr lang="en-GB" sz="1300" dirty="0" smtClean="0">
                <a:latin typeface="Aharoni" pitchFamily="2" charset="-79"/>
                <a:cs typeface="Aharoni" pitchFamily="2" charset="-79"/>
              </a:rPr>
              <a:t>Terms and Conditions</a:t>
            </a:r>
            <a:endParaRPr lang="en-GB" sz="1300" dirty="0">
              <a:latin typeface="Aharoni" pitchFamily="2" charset="-79"/>
              <a:cs typeface="Aharoni" pitchFamily="2" charset="-79"/>
            </a:endParaRPr>
          </a:p>
        </p:txBody>
      </p:sp>
      <p:sp>
        <p:nvSpPr>
          <p:cNvPr id="65" name="TextBox 64"/>
          <p:cNvSpPr txBox="1"/>
          <p:nvPr/>
        </p:nvSpPr>
        <p:spPr>
          <a:xfrm>
            <a:off x="143323" y="5881362"/>
            <a:ext cx="6370264" cy="2800767"/>
          </a:xfrm>
          <a:prstGeom prst="rect">
            <a:avLst/>
          </a:prstGeom>
          <a:noFill/>
        </p:spPr>
        <p:txBody>
          <a:bodyPr wrap="square" rtlCol="0">
            <a:spAutoFit/>
          </a:bodyPr>
          <a:lstStyle/>
          <a:p>
            <a:pPr marL="228600" indent="-228600">
              <a:buFont typeface="+mj-lt"/>
              <a:buAutoNum type="arabicPeriod"/>
            </a:pPr>
            <a:r>
              <a:rPr lang="en-GB" sz="800" dirty="0" smtClean="0"/>
              <a:t>The Scottish FA must receive applications for licence courses no later than 14 days prior to course commencement.    Full payment is excepted on application.   Fees must be paid fully 14 days in advance to secure a place  on the course, otherwise your place will be offered to our wait-listed candidates.  </a:t>
            </a:r>
          </a:p>
          <a:p>
            <a:pPr marL="228600" indent="-228600">
              <a:buFont typeface="+mj-lt"/>
              <a:buAutoNum type="arabicPeriod"/>
            </a:pPr>
            <a:r>
              <a:rPr lang="en-GB" sz="800" dirty="0" smtClean="0"/>
              <a:t>Reassessments of all courses will only be permitted following a 6 month elapsed period from the previous assessment.</a:t>
            </a:r>
          </a:p>
          <a:p>
            <a:pPr marL="228600" indent="-228600">
              <a:buFont typeface="+mj-lt"/>
              <a:buAutoNum type="arabicPeriod"/>
            </a:pPr>
            <a:r>
              <a:rPr lang="en-GB" sz="800" dirty="0" smtClean="0"/>
              <a:t>Payments for Events must be made at least 2 days prior to event starting and fees must be paid on application.</a:t>
            </a:r>
          </a:p>
          <a:p>
            <a:pPr marL="228600" indent="-228600">
              <a:buFont typeface="+mj-lt"/>
              <a:buAutoNum type="arabicPeriod"/>
            </a:pPr>
            <a:r>
              <a:rPr lang="en-GB" sz="800" dirty="0" smtClean="0"/>
              <a:t>The Scottish FA reserves the right to cancel or amend the arrangements for any course or event.  Should this be the case, course members unable to transfer to an alternative course, will be issued with a full refund.</a:t>
            </a:r>
          </a:p>
          <a:p>
            <a:pPr marL="228600" indent="-228600">
              <a:buFont typeface="+mj-lt"/>
              <a:buAutoNum type="arabicPeriod"/>
            </a:pPr>
            <a:r>
              <a:rPr lang="en-GB" sz="800" dirty="0" smtClean="0"/>
              <a:t>Intimation of cancellation on a course member’s part for </a:t>
            </a:r>
            <a:r>
              <a:rPr lang="en-GB" sz="800" dirty="0"/>
              <a:t>l</a:t>
            </a:r>
            <a:r>
              <a:rPr lang="en-GB" sz="800" dirty="0" smtClean="0"/>
              <a:t>icence courses must be given in writing and must be received by the Scottish FA at least </a:t>
            </a:r>
            <a:r>
              <a:rPr lang="en-GB" sz="800" dirty="0"/>
              <a:t> </a:t>
            </a:r>
            <a:r>
              <a:rPr lang="en-GB" sz="800" dirty="0" smtClean="0"/>
              <a:t>14 days prior to course commencement. </a:t>
            </a:r>
            <a:r>
              <a:rPr lang="en-GB" sz="800" dirty="0"/>
              <a:t>I</a:t>
            </a:r>
            <a:r>
              <a:rPr lang="en-GB" sz="800" dirty="0" smtClean="0"/>
              <a:t>n this event a full refund will be given.  Cancellation within the 14 day period prior to a course will only be refunded at the discretion of the Coach Education Director if proof is provided of mitigating circumstances.</a:t>
            </a:r>
          </a:p>
          <a:p>
            <a:pPr marL="228600" indent="-228600">
              <a:buFont typeface="+mj-lt"/>
              <a:buAutoNum type="arabicPeriod"/>
            </a:pPr>
            <a:r>
              <a:rPr lang="en-GB" sz="800" dirty="0" smtClean="0"/>
              <a:t>The validity of coaching licences is limited in time.  To keep the licence live you must register and participate in the Scottish FA’s Continuous Professional Development (CPD) scheme which requires a minimum requirement of15 hours  CPD within three years.  This requirement is compulsory to keep your licence valid.</a:t>
            </a:r>
          </a:p>
          <a:p>
            <a:pPr marL="228600" indent="-228600">
              <a:buFont typeface="+mj-lt"/>
              <a:buAutoNum type="arabicPeriod"/>
            </a:pPr>
            <a:r>
              <a:rPr lang="en-GB" sz="800" dirty="0" smtClean="0"/>
              <a:t>The Scottish FA is strongly committed to equal opportunities for all participants involved in its coach education programme.  It is the policy of the Scottish FA to ensure that all course participants receive equal treatment regardless of age, gender, marital status, employment status, social class, colour, race, ethnic or national origin, religious belief or disability.</a:t>
            </a:r>
          </a:p>
          <a:p>
            <a:pPr marL="228600" indent="-228600">
              <a:buFont typeface="+mj-lt"/>
              <a:buAutoNum type="arabicPeriod"/>
            </a:pPr>
            <a:r>
              <a:rPr lang="en-GB" sz="800" dirty="0" smtClean="0"/>
              <a:t>Your information will be used by the Scottish FA to maintain and update course attendance records</a:t>
            </a:r>
            <a:endParaRPr lang="en-GB" sz="800" dirty="0"/>
          </a:p>
          <a:p>
            <a:pPr marL="628650" indent="-228600">
              <a:buFont typeface="Arial" pitchFamily="34" charset="0"/>
              <a:buChar char="•"/>
            </a:pPr>
            <a:r>
              <a:rPr lang="en-GB" sz="800" dirty="0" smtClean="0"/>
              <a:t>I </a:t>
            </a:r>
            <a:r>
              <a:rPr lang="en-GB" sz="800" dirty="0"/>
              <a:t>do not wish to be included in future mailings on coach </a:t>
            </a:r>
            <a:r>
              <a:rPr lang="en-GB" sz="800" dirty="0" smtClean="0"/>
              <a:t>education</a:t>
            </a:r>
          </a:p>
          <a:p>
            <a:pPr marL="628650" indent="-228600">
              <a:buFont typeface="Arial" pitchFamily="34" charset="0"/>
              <a:buChar char="•"/>
            </a:pPr>
            <a:r>
              <a:rPr lang="en-GB" sz="800" dirty="0" smtClean="0"/>
              <a:t>From </a:t>
            </a:r>
            <a:r>
              <a:rPr lang="en-GB" sz="800" dirty="0"/>
              <a:t>time to time, photographs and video footage may be taken during events/courses for promotional</a:t>
            </a:r>
            <a:br>
              <a:rPr lang="en-GB" sz="800" dirty="0"/>
            </a:br>
            <a:r>
              <a:rPr lang="en-GB" sz="800" dirty="0"/>
              <a:t>purposes.   If you wish to opt out of this please tick the </a:t>
            </a:r>
            <a:r>
              <a:rPr lang="en-GB" sz="800" dirty="0" smtClean="0"/>
              <a:t>box</a:t>
            </a:r>
          </a:p>
          <a:p>
            <a:pPr marL="628650" indent="-228600">
              <a:buFont typeface="Arial" pitchFamily="34" charset="0"/>
              <a:buChar char="•"/>
            </a:pPr>
            <a:r>
              <a:rPr lang="en-GB" sz="800" dirty="0" smtClean="0"/>
              <a:t>From </a:t>
            </a:r>
            <a:r>
              <a:rPr lang="en-GB" sz="800" dirty="0"/>
              <a:t>time to time we will make your information available  regarding third party enquiries regarding licence/award holders.   </a:t>
            </a:r>
            <a:r>
              <a:rPr lang="en-GB" sz="800" dirty="0" smtClean="0"/>
              <a:t/>
            </a:r>
            <a:br>
              <a:rPr lang="en-GB" sz="800" dirty="0" smtClean="0"/>
            </a:br>
            <a:r>
              <a:rPr lang="en-GB" sz="800" dirty="0" smtClean="0"/>
              <a:t>If </a:t>
            </a:r>
            <a:r>
              <a:rPr lang="en-GB" sz="800" dirty="0"/>
              <a:t>you wish to opt out please tick the box.  </a:t>
            </a:r>
          </a:p>
        </p:txBody>
      </p:sp>
      <p:sp>
        <p:nvSpPr>
          <p:cNvPr id="66" name="Rectangle 65"/>
          <p:cNvSpPr/>
          <p:nvPr/>
        </p:nvSpPr>
        <p:spPr>
          <a:xfrm>
            <a:off x="126157" y="8911530"/>
            <a:ext cx="6480720" cy="461665"/>
          </a:xfrm>
          <a:prstGeom prst="rect">
            <a:avLst/>
          </a:prstGeom>
          <a:no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TextBox 66"/>
          <p:cNvSpPr txBox="1"/>
          <p:nvPr/>
        </p:nvSpPr>
        <p:spPr>
          <a:xfrm>
            <a:off x="125786" y="8913440"/>
            <a:ext cx="6408712" cy="461665"/>
          </a:xfrm>
          <a:prstGeom prst="rect">
            <a:avLst/>
          </a:prstGeom>
          <a:noFill/>
        </p:spPr>
        <p:txBody>
          <a:bodyPr wrap="square" rtlCol="0">
            <a:spAutoFit/>
          </a:bodyPr>
          <a:lstStyle/>
          <a:p>
            <a:pPr>
              <a:tabLst>
                <a:tab pos="2871788" algn="l"/>
              </a:tabLst>
            </a:pPr>
            <a:r>
              <a:rPr lang="en-GB" sz="800" dirty="0" smtClean="0"/>
              <a:t>I have read and abide with the above Terms and Conditions</a:t>
            </a:r>
          </a:p>
          <a:p>
            <a:pPr>
              <a:tabLst>
                <a:tab pos="2871788" algn="l"/>
              </a:tabLst>
            </a:pPr>
            <a:endParaRPr lang="en-GB" sz="800" dirty="0" smtClean="0"/>
          </a:p>
          <a:p>
            <a:pPr>
              <a:tabLst>
                <a:tab pos="2871788" algn="l"/>
              </a:tabLst>
            </a:pPr>
            <a:r>
              <a:rPr lang="en-GB" sz="800" dirty="0" smtClean="0"/>
              <a:t>Signed:</a:t>
            </a:r>
            <a:r>
              <a:rPr lang="en-GB" sz="800" dirty="0"/>
              <a:t>	</a:t>
            </a:r>
            <a:r>
              <a:rPr lang="en-GB" sz="800" dirty="0" smtClean="0"/>
              <a:t>Date:</a:t>
            </a:r>
            <a:endParaRPr lang="en-GB" sz="800" dirty="0"/>
          </a:p>
        </p:txBody>
      </p:sp>
      <p:sp>
        <p:nvSpPr>
          <p:cNvPr id="2" name="TextBox 1"/>
          <p:cNvSpPr txBox="1"/>
          <p:nvPr/>
        </p:nvSpPr>
        <p:spPr>
          <a:xfrm>
            <a:off x="210394" y="5015565"/>
            <a:ext cx="1584176" cy="215444"/>
          </a:xfrm>
          <a:prstGeom prst="rect">
            <a:avLst/>
          </a:prstGeom>
          <a:noFill/>
        </p:spPr>
        <p:txBody>
          <a:bodyPr wrap="square" rtlCol="0">
            <a:spAutoFit/>
          </a:bodyPr>
          <a:lstStyle/>
          <a:p>
            <a:r>
              <a:rPr lang="en-GB" sz="800" dirty="0" smtClean="0"/>
              <a:t>Club Coach Certificate £55</a:t>
            </a:r>
            <a:endParaRPr lang="en-GB" sz="800" dirty="0"/>
          </a:p>
        </p:txBody>
      </p:sp>
      <p:sp>
        <p:nvSpPr>
          <p:cNvPr id="4" name="Rectangle 3"/>
          <p:cNvSpPr/>
          <p:nvPr/>
        </p:nvSpPr>
        <p:spPr>
          <a:xfrm>
            <a:off x="114147" y="4115740"/>
            <a:ext cx="6552727" cy="430887"/>
          </a:xfrm>
          <a:prstGeom prst="rect">
            <a:avLst/>
          </a:prstGeom>
        </p:spPr>
        <p:txBody>
          <a:bodyPr wrap="square">
            <a:spAutoFit/>
          </a:bodyPr>
          <a:lstStyle/>
          <a:p>
            <a:pPr algn="ctr"/>
            <a:r>
              <a:rPr lang="en-GB" sz="1100" b="1" dirty="0" smtClean="0"/>
              <a:t>Any </a:t>
            </a:r>
            <a:r>
              <a:rPr lang="en-GB" sz="1100" b="1" dirty="0"/>
              <a:t>club that commits to this course will be liable for the full course fee of £55.00 should their candidate fail to attend, either in full or in part. Candidates can be changed at any point prior to the course </a:t>
            </a:r>
            <a:r>
              <a:rPr lang="en-GB" sz="1100" b="1" dirty="0" smtClean="0"/>
              <a:t>commencing. </a:t>
            </a:r>
            <a:endParaRPr lang="en-GB" sz="11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1"/>
            <a:ext cx="864096" cy="920553"/>
          </a:xfrm>
          <a:prstGeom prst="rect">
            <a:avLst/>
          </a:prstGeom>
        </p:spPr>
      </p:pic>
    </p:spTree>
    <p:extLst>
      <p:ext uri="{BB962C8B-B14F-4D97-AF65-F5344CB8AC3E}">
        <p14:creationId xmlns:p14="http://schemas.microsoft.com/office/powerpoint/2010/main" val="4159521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1868</TotalTime>
  <Words>524</Words>
  <Application>Microsoft Office PowerPoint</Application>
  <PresentationFormat>A4 Paper (210x297 mm)</PresentationFormat>
  <Paragraphs>31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Scottish FA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Annquin</dc:creator>
  <cp:lastModifiedBy>Maryjard</cp:lastModifiedBy>
  <cp:revision>131</cp:revision>
  <cp:lastPrinted>2013-01-16T11:18:38Z</cp:lastPrinted>
  <dcterms:created xsi:type="dcterms:W3CDTF">2012-05-31T15:06:01Z</dcterms:created>
  <dcterms:modified xsi:type="dcterms:W3CDTF">2013-02-07T10:59:08Z</dcterms:modified>
</cp:coreProperties>
</file>